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F691E5" w14:textId="77777777" w:rsidR="0036610F" w:rsidRPr="00C43C35" w:rsidRDefault="0036610F" w:rsidP="0036610F">
      <w:pPr>
        <w:pStyle w:val="berschrift1"/>
      </w:pPr>
      <w:r w:rsidRPr="0036610F">
        <w:t>Bietergemeinschaftserklärung</w:t>
      </w:r>
    </w:p>
    <w:p w14:paraId="75C94E81" w14:textId="77777777" w:rsidR="0036610F" w:rsidRDefault="0036610F" w:rsidP="0036610F">
      <w:pPr>
        <w:pStyle w:val="Text"/>
      </w:pPr>
      <w:r>
        <w:t>Wir</w:t>
      </w:r>
      <w:r w:rsidRPr="00E04DE2">
        <w:t xml:space="preserve"> </w:t>
      </w:r>
      <w:r>
        <w:t>erklären, dass wir Mitglied</w:t>
      </w:r>
      <w:r w:rsidRPr="00E04DE2">
        <w:t xml:space="preserve"> </w:t>
      </w:r>
      <w:r>
        <w:t>der</w:t>
      </w:r>
      <w:r w:rsidRPr="00E04DE2">
        <w:t xml:space="preserve"> </w:t>
      </w:r>
      <w:r>
        <w:t>folgenden Bietergemeinschaft sind:</w:t>
      </w:r>
    </w:p>
    <w:tbl>
      <w:tblPr>
        <w:tblW w:w="4988" w:type="pct"/>
        <w:tblInd w:w="2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555"/>
        <w:gridCol w:w="7483"/>
      </w:tblGrid>
      <w:tr w:rsidR="0036610F" w:rsidRPr="00F315D8" w14:paraId="1FC221C9" w14:textId="77777777" w:rsidTr="0036610F">
        <w:trPr>
          <w:trHeight w:val="56"/>
        </w:trPr>
        <w:tc>
          <w:tcPr>
            <w:tcW w:w="860" w:type="pct"/>
          </w:tcPr>
          <w:p w14:paraId="3B4A6AD2" w14:textId="136232AC" w:rsidR="0036610F" w:rsidRPr="00F315D8" w:rsidRDefault="0036610F" w:rsidP="0036610F">
            <w:pPr>
              <w:pStyle w:val="TextTabelle8"/>
              <w:rPr>
                <w:rFonts w:cs="Arial"/>
              </w:rPr>
            </w:pPr>
            <w:r w:rsidRPr="00F315D8">
              <w:rPr>
                <w:rFonts w:cs="Arial"/>
              </w:rPr>
              <w:t>Name der Bietergemeinschaft:</w:t>
            </w:r>
          </w:p>
        </w:tc>
        <w:tc>
          <w:tcPr>
            <w:tcW w:w="4140" w:type="pct"/>
            <w:shd w:val="clear" w:color="auto" w:fill="D9D9D9" w:themeFill="background1" w:themeFillShade="D9"/>
          </w:tcPr>
          <w:p w14:paraId="30F0C4F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D1EE379" w14:textId="77777777" w:rsidR="0036610F" w:rsidRPr="00F315D8" w:rsidRDefault="0036610F" w:rsidP="0036610F">
      <w:pPr>
        <w:pStyle w:val="Text"/>
      </w:pPr>
      <w:r w:rsidRPr="00F315D8">
        <w:t xml:space="preserve">Wir erklären, dass die Bietergemeinschaft </w:t>
      </w:r>
      <w:proofErr w:type="gramStart"/>
      <w:r w:rsidRPr="00F315D8">
        <w:t>aus folgenden</w:t>
      </w:r>
      <w:proofErr w:type="gramEnd"/>
      <w:r w:rsidRPr="00F315D8">
        <w:t xml:space="preserve"> Mitgliedern besteht:</w:t>
      </w:r>
    </w:p>
    <w:tbl>
      <w:tblPr>
        <w:tblStyle w:val="Tabellenraster"/>
        <w:tblW w:w="5000" w:type="pct"/>
        <w:tblLook w:val="04A0" w:firstRow="1" w:lastRow="0" w:firstColumn="1" w:lastColumn="0" w:noHBand="0" w:noVBand="1"/>
      </w:tblPr>
      <w:tblGrid>
        <w:gridCol w:w="1555"/>
        <w:gridCol w:w="7505"/>
      </w:tblGrid>
      <w:tr w:rsidR="0036610F" w:rsidRPr="00F315D8" w14:paraId="0E98BACB" w14:textId="77777777" w:rsidTr="0036610F">
        <w:trPr>
          <w:trHeight w:val="156"/>
        </w:trPr>
        <w:tc>
          <w:tcPr>
            <w:tcW w:w="1555" w:type="dxa"/>
          </w:tcPr>
          <w:p w14:paraId="35096802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 w:rsidRPr="00F315D8">
              <w:rPr>
                <w:rFonts w:cs="Arial"/>
              </w:rPr>
              <w:t>Mitglied Nr.</w:t>
            </w:r>
          </w:p>
        </w:tc>
        <w:tc>
          <w:tcPr>
            <w:tcW w:w="7505" w:type="dxa"/>
            <w:vAlign w:val="center"/>
          </w:tcPr>
          <w:p w14:paraId="44E7E067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>
              <w:rPr>
                <w:rFonts w:cs="Arial"/>
              </w:rPr>
              <w:t>Name</w:t>
            </w:r>
            <w:r w:rsidRPr="00F315D8">
              <w:rPr>
                <w:rFonts w:cs="Arial"/>
              </w:rPr>
              <w:t xml:space="preserve"> des Bietergemeinschaftsmitglieds</w:t>
            </w:r>
          </w:p>
        </w:tc>
      </w:tr>
      <w:tr w:rsidR="0036610F" w:rsidRPr="00F315D8" w14:paraId="008B6957" w14:textId="77777777" w:rsidTr="0036610F">
        <w:trPr>
          <w:trHeight w:val="91"/>
        </w:trPr>
        <w:tc>
          <w:tcPr>
            <w:tcW w:w="1555" w:type="dxa"/>
          </w:tcPr>
          <w:p w14:paraId="1442BC64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1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F41F61C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2A82DF60" w14:textId="77777777" w:rsidTr="0036610F">
        <w:trPr>
          <w:trHeight w:val="56"/>
        </w:trPr>
        <w:tc>
          <w:tcPr>
            <w:tcW w:w="1555" w:type="dxa"/>
          </w:tcPr>
          <w:p w14:paraId="7F54E7EC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2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77524736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0D95BA45" w14:textId="77777777" w:rsidTr="0036610F">
        <w:trPr>
          <w:trHeight w:val="219"/>
        </w:trPr>
        <w:tc>
          <w:tcPr>
            <w:tcW w:w="1555" w:type="dxa"/>
          </w:tcPr>
          <w:p w14:paraId="79C029FB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3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C1786A8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417975F" w14:textId="77777777" w:rsidR="0036610F" w:rsidRPr="00F315D8" w:rsidRDefault="0036610F" w:rsidP="0036610F">
      <w:pPr>
        <w:pStyle w:val="TextTabelle8"/>
        <w:rPr>
          <w:rFonts w:cs="Arial"/>
        </w:rPr>
      </w:pPr>
      <w:r w:rsidRPr="00F315D8">
        <w:rPr>
          <w:rFonts w:cs="Arial"/>
        </w:rPr>
        <w:t>Bitte ggf. Tabelle fortsetzen.</w:t>
      </w:r>
    </w:p>
    <w:p w14:paraId="7D553C8C" w14:textId="0F0340F4" w:rsidR="0036610F" w:rsidRPr="006B5269" w:rsidRDefault="0036610F" w:rsidP="0036610F">
      <w:pPr>
        <w:pStyle w:val="Text"/>
      </w:pPr>
      <w:r>
        <w:t xml:space="preserve">Das Mitglied </w:t>
      </w:r>
      <w:r w:rsidR="006B5269">
        <w:t xml:space="preserve">Nr. </w:t>
      </w:r>
      <w:r w:rsidR="00692B4E">
        <w:fldChar w:fldCharType="begin">
          <w:ffData>
            <w:name w:val=""/>
            <w:enabled/>
            <w:calcOnExit w:val="0"/>
            <w:textInput/>
          </w:ffData>
        </w:fldChar>
      </w:r>
      <w:r w:rsidR="00692B4E">
        <w:instrText xml:space="preserve"> FORMTEXT </w:instrText>
      </w:r>
      <w:r w:rsidR="00692B4E">
        <w:fldChar w:fldCharType="separate"/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fldChar w:fldCharType="end"/>
      </w:r>
      <w:r w:rsidR="00692B4E">
        <w:t xml:space="preserve"> </w:t>
      </w:r>
      <w:r>
        <w:t xml:space="preserve">der Bietergemeinschaft ist bevollmächtigt, die Bietergemeinschaft </w:t>
      </w:r>
      <w:r w:rsidR="006B5269">
        <w:t xml:space="preserve">während des </w:t>
      </w:r>
      <w:r w:rsidRPr="006B5269">
        <w:t>Vergabeverfahren</w:t>
      </w:r>
      <w:r w:rsidR="006B5269" w:rsidRPr="006B5269">
        <w:t>s</w:t>
      </w:r>
      <w:r w:rsidRPr="006B5269">
        <w:t xml:space="preserve"> </w:t>
      </w:r>
      <w:r w:rsidR="006B5269" w:rsidRPr="006B5269">
        <w:t>"</w:t>
      </w:r>
      <w:sdt>
        <w:sdtPr>
          <w:alias w:val="Titel"/>
          <w:tag w:val=""/>
          <w:id w:val="166834311"/>
          <w:placeholder>
            <w:docPart w:val="C2D720BCDC4F4BD28F6298EB05BEDF10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54329F">
            <w:t>BT02 1.OG Fensteraustausch</w:t>
          </w:r>
        </w:sdtContent>
      </w:sdt>
      <w:r w:rsidR="006B5269" w:rsidRPr="006B5269">
        <w:t xml:space="preserve">" </w:t>
      </w:r>
      <w:r w:rsidRPr="006B5269">
        <w:t xml:space="preserve">und </w:t>
      </w:r>
      <w:r w:rsidR="006B5269" w:rsidRPr="006B5269">
        <w:t xml:space="preserve">der </w:t>
      </w:r>
      <w:r w:rsidRPr="006B5269">
        <w:t>Vertragsdurchführung zu vertreten</w:t>
      </w:r>
      <w:r w:rsidR="006B5269" w:rsidRPr="006B5269">
        <w:t>.</w:t>
      </w:r>
    </w:p>
    <w:p w14:paraId="4482CCF2" w14:textId="77777777" w:rsidR="0036610F" w:rsidRPr="00E04DE2" w:rsidRDefault="0036610F" w:rsidP="0036610F">
      <w:pPr>
        <w:autoSpaceDE w:val="0"/>
        <w:autoSpaceDN w:val="0"/>
        <w:adjustRightInd w:val="0"/>
        <w:rPr>
          <w:rFonts w:cs="Arial"/>
          <w:bCs/>
          <w:szCs w:val="20"/>
        </w:rPr>
      </w:pPr>
      <w:r w:rsidRPr="00E04DE2">
        <w:rPr>
          <w:rFonts w:cs="Arial"/>
          <w:bCs/>
          <w:szCs w:val="20"/>
        </w:rPr>
        <w:t>Im Auftragsfall wird die Bietergemeinschaft eine Rechtsform annehmen, bei der eine gesamtschuldnerische Haftung der einzelnen Bietergemeinschaftsmitglieder für die Erfüllung der vertraglichen Pflichten besteht.</w:t>
      </w:r>
    </w:p>
    <w:p w14:paraId="5475601B" w14:textId="77777777" w:rsidR="0036610F" w:rsidRDefault="0036610F" w:rsidP="0036610F">
      <w:pPr>
        <w:pStyle w:val="berschrift1"/>
      </w:pPr>
      <w:r w:rsidRPr="0021218D">
        <w:t>Erklärung zu Ausschlussgründen</w:t>
      </w:r>
    </w:p>
    <w:p w14:paraId="340AE7B7" w14:textId="77777777" w:rsidR="00990AED" w:rsidRDefault="0001317C" w:rsidP="002866AB">
      <w:pPr>
        <w:pStyle w:val="Text"/>
        <w:rPr>
          <w:rStyle w:val="Hyperlink"/>
          <w:rFonts w:cs="Arial"/>
          <w:shd w:val="clear" w:color="auto" w:fill="FFFFFF"/>
        </w:rPr>
      </w:pPr>
      <w:sdt>
        <w:sdtPr>
          <w:rPr>
            <w:rFonts w:cs="Arial"/>
            <w:color w:val="0000FF"/>
            <w:u w:val="single"/>
            <w:shd w:val="clear" w:color="auto" w:fill="D9D9D9" w:themeFill="background1" w:themeFillShade="D9"/>
          </w:rPr>
          <w:id w:val="8873833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Bei uns (dem Bieter bzw. dem bevollmächtigten Vertreter der Bietergemeinschaft) liegt keiner der Ausschlussgründe des § 6a Abs. 2 Nr. 5-9 VOB/A vor</w:t>
      </w:r>
      <w:r w:rsidR="00990AED">
        <w:rPr>
          <w:rFonts w:cs="Arial"/>
        </w:rPr>
        <w:t>.</w:t>
      </w:r>
    </w:p>
    <w:p w14:paraId="33B7B9CB" w14:textId="77777777" w:rsidR="00990AED" w:rsidRPr="00F315D8" w:rsidRDefault="0001317C" w:rsidP="002866AB">
      <w:pPr>
        <w:pStyle w:val="Text"/>
        <w:rPr>
          <w:rFonts w:cs="Arial"/>
        </w:rPr>
      </w:pPr>
      <w:sdt>
        <w:sdtPr>
          <w:rPr>
            <w:rFonts w:cs="Arial"/>
            <w:shd w:val="clear" w:color="auto" w:fill="D9D9D9" w:themeFill="background1" w:themeFillShade="D9"/>
          </w:rPr>
          <w:id w:val="1676376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Wir können die Erklärung, dass die Ausschlussgründe nach § 6a Abs. 2 Nr. 5-9 VOB/A bei uns nicht vorliegen, nicht uneingeschränkt abgeben</w:t>
      </w:r>
      <w:r w:rsidR="00990AED">
        <w:rPr>
          <w:rFonts w:cs="Arial"/>
        </w:rPr>
        <w:t>.</w:t>
      </w:r>
    </w:p>
    <w:p w14:paraId="2A5F62E9" w14:textId="77777777" w:rsidR="00990AED" w:rsidRPr="00F315D8" w:rsidRDefault="00990AED" w:rsidP="00990AED">
      <w:pPr>
        <w:pStyle w:val="Text"/>
        <w:rPr>
          <w:rFonts w:cs="Arial"/>
        </w:rPr>
      </w:pPr>
      <w:r>
        <w:rPr>
          <w:rFonts w:cs="Arial"/>
        </w:rPr>
        <w:t>I</w:t>
      </w:r>
      <w:r w:rsidRPr="00432D0D">
        <w:rPr>
          <w:rFonts w:cs="Arial"/>
        </w:rPr>
        <w:t>n diesem Fall geben Sie bitte an, warum Sie trotz Vorliegens eines Ausschlussgrundes im Sinne von § 6a Abs. 2 Nr. 5-9 VOB/A aus Ihrer Sicht nicht von der Teilnahme an dem Vergabeverfahren auszuschließen sind: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9060"/>
      </w:tblGrid>
      <w:tr w:rsidR="0036610F" w:rsidRPr="00F315D8" w14:paraId="7CFC5E84" w14:textId="77777777" w:rsidTr="002D67E9">
        <w:tc>
          <w:tcPr>
            <w:tcW w:w="9060" w:type="dxa"/>
            <w:shd w:val="clear" w:color="auto" w:fill="D9D9D9" w:themeFill="background1" w:themeFillShade="D9"/>
          </w:tcPr>
          <w:p w14:paraId="51747C77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  <w:p w14:paraId="7CD7C70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270A6C47" w14:textId="77777777" w:rsidR="00F93883" w:rsidRDefault="00F93883" w:rsidP="00F93883">
      <w:pPr>
        <w:pStyle w:val="berschrift1"/>
      </w:pPr>
      <w:r>
        <w:t>Erklärung zu KMU</w:t>
      </w:r>
    </w:p>
    <w:p w14:paraId="55E8A660" w14:textId="77777777" w:rsidR="00F93883" w:rsidRDefault="00F93883" w:rsidP="00F93883">
      <w:pPr>
        <w:pStyle w:val="Text"/>
        <w:rPr>
          <w:rFonts w:cs="Arial"/>
        </w:rPr>
      </w:pPr>
      <w:r>
        <w:rPr>
          <w:rFonts w:cs="Arial"/>
        </w:rPr>
        <w:t>Unser Unternehmen ist gemäß Empfehlung 2003/361/EG der EU-Kommission wie folgt einzuordnen:</w:t>
      </w:r>
    </w:p>
    <w:p w14:paraId="59438EC2" w14:textId="62B14F97" w:rsidR="00F93883" w:rsidRDefault="0001317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3420401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0D3888">
        <w:t xml:space="preserve"> K</w:t>
      </w:r>
      <w:r w:rsidR="00F93883">
        <w:t>leinstunternehmen (bis 9 Beschäftigte und bis 2 Millionen Euro Umsatz)</w:t>
      </w:r>
    </w:p>
    <w:p w14:paraId="0FC8992C" w14:textId="3A0CC494" w:rsidR="00F93883" w:rsidRDefault="0001317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90335323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Kleines Unternehmen (bis 49 Beschäftigte und bis 10 Millionen Euro Umsatz und kein Kleinstunternehmen)</w:t>
      </w:r>
    </w:p>
    <w:p w14:paraId="1DA8E7A8" w14:textId="67313483" w:rsidR="00F93883" w:rsidRDefault="0001317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41327563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Mittleres Unternehmen (bis 249 Beschäftigte und bis 50 Millionen Euro Umsatz und kein kleines Unternehmen)</w:t>
      </w:r>
    </w:p>
    <w:p w14:paraId="73CBD41F" w14:textId="23639FBE" w:rsidR="00F93883" w:rsidRDefault="0001317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492406094"/>
          <w14:checkbox>
            <w14:checked w14:val="1"/>
            <w14:checkedState w14:val="2612" w14:font="MS Gothic"/>
            <w14:uncheckedState w14:val="2610" w14:font="MS Gothic"/>
          </w14:checkbox>
        </w:sdtPr>
        <w:sdtEndPr/>
        <w:sdtContent>
          <w:r w:rsidR="00D55361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☒</w:t>
          </w:r>
        </w:sdtContent>
      </w:sdt>
      <w:r w:rsidR="00F93883">
        <w:t xml:space="preserve"> Gro</w:t>
      </w:r>
      <w:r w:rsidR="00F93883">
        <w:rPr>
          <w:rFonts w:cs="Arial"/>
        </w:rPr>
        <w:t>ß</w:t>
      </w:r>
      <w:r w:rsidR="00F93883">
        <w:t>unternehmen</w:t>
      </w:r>
      <w:r w:rsidR="00C27F48">
        <w:t xml:space="preserve"> </w:t>
      </w:r>
      <w:r w:rsidR="00F93883">
        <w:t>(über 249 Beschäftigte oder über 50 Millionen Euro Umsatz)</w:t>
      </w:r>
    </w:p>
    <w:p w14:paraId="3C85987A" w14:textId="30593B06" w:rsidR="005C7C2A" w:rsidRPr="00F315D8" w:rsidRDefault="005C7C2A" w:rsidP="0036610F">
      <w:pPr>
        <w:pStyle w:val="berschrift1"/>
      </w:pPr>
      <w:r w:rsidRPr="00F315D8">
        <w:lastRenderedPageBreak/>
        <w:t xml:space="preserve">Unterzeichnung in Textform nach § 126b BGB </w:t>
      </w:r>
    </w:p>
    <w:p w14:paraId="6C37634C" w14:textId="5562E595" w:rsidR="005C7C2A" w:rsidRPr="00F315D8" w:rsidRDefault="00F76089" w:rsidP="005C7C2A">
      <w:pPr>
        <w:pStyle w:val="TextTabelle8"/>
        <w:rPr>
          <w:rFonts w:cs="Arial"/>
        </w:rPr>
      </w:pPr>
      <w:r>
        <w:rPr>
          <w:rFonts w:cs="Arial"/>
        </w:rPr>
        <w:t xml:space="preserve">Hinweis: Bitte füllen Sie </w:t>
      </w:r>
      <w:r w:rsidR="009B4B3A">
        <w:rPr>
          <w:rFonts w:cs="Arial"/>
        </w:rPr>
        <w:t xml:space="preserve">(Mitglied der Bietergemeinschaft) </w:t>
      </w:r>
      <w:r>
        <w:rPr>
          <w:rFonts w:cs="Arial"/>
        </w:rPr>
        <w:t xml:space="preserve">die folgenden Felder aus. </w:t>
      </w:r>
      <w:r w:rsidRPr="003811C6">
        <w:rPr>
          <w:rFonts w:cs="Arial"/>
        </w:rPr>
        <w:t xml:space="preserve">Für die Unterzeichnung </w:t>
      </w:r>
      <w:r>
        <w:rPr>
          <w:rFonts w:cs="Arial"/>
        </w:rPr>
        <w:t>Ihrer Erklärung</w:t>
      </w:r>
      <w:r w:rsidRPr="003811C6">
        <w:rPr>
          <w:rFonts w:cs="Arial"/>
        </w:rPr>
        <w:t xml:space="preserve"> reicht </w:t>
      </w:r>
      <w:r>
        <w:rPr>
          <w:rFonts w:cs="Arial"/>
        </w:rPr>
        <w:t xml:space="preserve">dies </w:t>
      </w:r>
      <w:r w:rsidRPr="003811C6">
        <w:rPr>
          <w:rFonts w:cs="Arial"/>
        </w:rPr>
        <w:t>aus</w:t>
      </w:r>
      <w:r>
        <w:rPr>
          <w:rFonts w:cs="Arial"/>
        </w:rPr>
        <w:t xml:space="preserve">. </w:t>
      </w:r>
      <w:r w:rsidRPr="003811C6">
        <w:rPr>
          <w:rFonts w:cs="Arial"/>
        </w:rPr>
        <w:t>Es bedarf keiner eigenhändigen Unterschrift.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708"/>
        <w:gridCol w:w="5352"/>
      </w:tblGrid>
      <w:tr w:rsidR="000F23AA" w:rsidRPr="00F315D8" w14:paraId="7FDB3F23" w14:textId="77777777" w:rsidTr="00F93883">
        <w:trPr>
          <w:trHeight w:val="93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23E958CA" w14:textId="6DD45A44" w:rsidR="000F23AA" w:rsidRPr="00F93883" w:rsidRDefault="000F23AA" w:rsidP="00F93883">
            <w:r w:rsidRPr="00F93883">
              <w:t>Name und Rechtsform des Unternehmens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4A0012BA" w14:textId="77777777" w:rsidR="000F23AA" w:rsidRPr="00F93883" w:rsidRDefault="000F23AA" w:rsidP="00F93883"/>
        </w:tc>
      </w:tr>
      <w:tr w:rsidR="000F23AA" w:rsidRPr="00F315D8" w14:paraId="61AF98F6" w14:textId="77777777" w:rsidTr="00F93883">
        <w:trPr>
          <w:trHeight w:val="5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19120C31" w14:textId="0A5EE1D3" w:rsidR="000F23AA" w:rsidRPr="00F93883" w:rsidRDefault="000F23AA" w:rsidP="00F93883">
            <w:r w:rsidRPr="00F93883">
              <w:t>Name der erklärenden Person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46A6B9F" w14:textId="77777777" w:rsidR="000F23AA" w:rsidRPr="00F93883" w:rsidRDefault="000F23AA" w:rsidP="00F93883"/>
        </w:tc>
      </w:tr>
      <w:tr w:rsidR="000F23AA" w:rsidRPr="00F315D8" w14:paraId="1FBFE3C0" w14:textId="77777777" w:rsidTr="00F93883">
        <w:trPr>
          <w:trHeight w:val="86"/>
        </w:trPr>
        <w:tc>
          <w:tcPr>
            <w:tcW w:w="9060" w:type="dxa"/>
            <w:gridSpan w:val="2"/>
            <w:tcMar>
              <w:top w:w="113" w:type="dxa"/>
              <w:bottom w:w="113" w:type="dxa"/>
            </w:tcMar>
          </w:tcPr>
          <w:p w14:paraId="288C0C48" w14:textId="2237B1BF" w:rsidR="000F23AA" w:rsidRPr="00F93883" w:rsidRDefault="000F23AA" w:rsidP="00F93883">
            <w:r w:rsidRPr="00F93883">
              <w:t>Erforderliche Angaben für die Registerabfrage:</w:t>
            </w:r>
          </w:p>
        </w:tc>
      </w:tr>
      <w:tr w:rsidR="00F93883" w:rsidRPr="00F315D8" w14:paraId="0CB75724" w14:textId="77777777" w:rsidTr="00F93883">
        <w:trPr>
          <w:trHeight w:val="8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75D063CE" w14:textId="77777777" w:rsidR="00F93883" w:rsidRPr="00F93883" w:rsidRDefault="00F93883" w:rsidP="00F93883">
            <w:r w:rsidRPr="00F93883">
              <w:t>Sitz des Unternehmens</w:t>
            </w:r>
          </w:p>
          <w:p w14:paraId="5691D0A4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32FE18B1" w14:textId="77777777" w:rsidR="00F93883" w:rsidRPr="00F93883" w:rsidRDefault="00F93883" w:rsidP="00F93883">
            <w:pPr>
              <w:rPr>
                <w:sz w:val="16"/>
                <w:szCs w:val="16"/>
              </w:rPr>
            </w:pPr>
            <w:r w:rsidRPr="00F93883">
              <w:rPr>
                <w:sz w:val="16"/>
                <w:szCs w:val="16"/>
              </w:rPr>
              <w:t>(Straße, Postleitzahl, Ort)</w:t>
            </w:r>
          </w:p>
          <w:p w14:paraId="59061478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1F90FC11" w14:textId="594C1516" w:rsidR="00F93883" w:rsidRPr="00F93883" w:rsidRDefault="00F93883" w:rsidP="00F93883">
            <w:r w:rsidRPr="00F93883">
              <w:rPr>
                <w:sz w:val="16"/>
                <w:szCs w:val="16"/>
              </w:rPr>
              <w:t xml:space="preserve">Bitte geben Sie hier den Unternehmenssitz an (und nicht ggf. Ihre </w:t>
            </w:r>
            <w:proofErr w:type="spellStart"/>
            <w:r w:rsidRPr="00F93883">
              <w:rPr>
                <w:sz w:val="16"/>
                <w:szCs w:val="16"/>
              </w:rPr>
              <w:t>Niederlassunganschrift</w:t>
            </w:r>
            <w:proofErr w:type="spellEnd"/>
            <w:r w:rsidRPr="00F93883">
              <w:rPr>
                <w:sz w:val="16"/>
                <w:szCs w:val="16"/>
              </w:rPr>
              <w:t>).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1822DE50" w14:textId="77777777" w:rsidR="00F93883" w:rsidRPr="00F93883" w:rsidRDefault="00F93883" w:rsidP="00F93883"/>
        </w:tc>
      </w:tr>
      <w:tr w:rsidR="00F93883" w:rsidRPr="00F315D8" w14:paraId="377E3DFE" w14:textId="77777777" w:rsidTr="00F93883">
        <w:trPr>
          <w:trHeight w:val="604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4A387A5E" w14:textId="77777777" w:rsidR="00F93883" w:rsidRPr="00F93883" w:rsidRDefault="00F93883" w:rsidP="00F93883">
            <w:r w:rsidRPr="00F93883">
              <w:t>Registergericht/Genehmigungsbehörde und Register-/Geschäftsnummer</w:t>
            </w:r>
          </w:p>
          <w:p w14:paraId="73BB4701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7096BCC4" w14:textId="729FEFEA" w:rsidR="00F93883" w:rsidRPr="00F93883" w:rsidRDefault="00F93883" w:rsidP="00F93883">
            <w:r w:rsidRPr="00F93883">
              <w:rPr>
                <w:sz w:val="16"/>
                <w:szCs w:val="16"/>
              </w:rPr>
              <w:t>(bei Sitz des Unternehmens im Ausland: Registerführende Stelle)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1D4B059" w14:textId="77777777" w:rsidR="00F93883" w:rsidRPr="00F93883" w:rsidRDefault="00F93883" w:rsidP="00F93883"/>
        </w:tc>
      </w:tr>
    </w:tbl>
    <w:p w14:paraId="1D0AE971" w14:textId="3A60322F" w:rsidR="00DA26BD" w:rsidRPr="005256D0" w:rsidRDefault="00DA26BD" w:rsidP="00990AED">
      <w:pPr>
        <w:pBdr>
          <w:top w:val="single" w:sz="4" w:space="1" w:color="auto"/>
          <w:left w:val="single" w:sz="4" w:space="1" w:color="auto"/>
          <w:bottom w:val="single" w:sz="4" w:space="1" w:color="auto"/>
          <w:right w:val="single" w:sz="4" w:space="1" w:color="auto"/>
        </w:pBdr>
        <w:spacing w:after="160" w:line="259" w:lineRule="auto"/>
        <w:rPr>
          <w:rFonts w:eastAsia="Calibri" w:cs="Arial"/>
          <w:sz w:val="18"/>
          <w:szCs w:val="18"/>
          <w:lang w:eastAsia="en-US"/>
        </w:rPr>
      </w:pPr>
    </w:p>
    <w:sectPr w:rsidR="00DA26BD" w:rsidRPr="005256D0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2541F47" w14:textId="77777777" w:rsidR="00FC490E" w:rsidRDefault="00FC490E" w:rsidP="005C7C2A">
      <w:r>
        <w:separator/>
      </w:r>
    </w:p>
  </w:endnote>
  <w:endnote w:type="continuationSeparator" w:id="0">
    <w:p w14:paraId="1B53C4C1" w14:textId="77777777" w:rsidR="00FC490E" w:rsidRDefault="00FC490E" w:rsidP="005C7C2A">
      <w:r>
        <w:continuationSeparator/>
      </w:r>
    </w:p>
  </w:endnote>
  <w:endnote w:type="continuationNotice" w:id="1">
    <w:p w14:paraId="6908EDB3" w14:textId="77777777" w:rsidR="0091578E" w:rsidRDefault="0091578E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7F926AA" w14:textId="77777777" w:rsidR="00D55361" w:rsidRDefault="00D55361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17555320" w:rsidR="005C7C2A" w:rsidRPr="006010ED" w:rsidRDefault="0001317C" w:rsidP="006010ED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28BDD956407E4177BFAA5FC50FE8ED4B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>
          <w:rPr>
            <w:rFonts w:cs="Arial"/>
            <w:b/>
            <w:szCs w:val="16"/>
          </w:rPr>
          <w:t>26-09120</w:t>
        </w:r>
      </w:sdtContent>
    </w:sdt>
    <w:r w:rsidR="006010ED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9D77DE6AE0594FB2A61370F7201CB7A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54329F">
          <w:rPr>
            <w:rFonts w:cs="Arial"/>
            <w:b/>
          </w:rPr>
          <w:t>BT02 1.OG Fensteraustausch</w:t>
        </w:r>
      </w:sdtContent>
    </w:sdt>
    <w:r w:rsidR="006010ED" w:rsidRPr="00A86D34">
      <w:rPr>
        <w:rFonts w:cs="Arial"/>
        <w:b/>
        <w:szCs w:val="16"/>
      </w:rPr>
      <w:tab/>
      <w:t xml:space="preserve">Seite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PAGE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1</w:t>
    </w:r>
    <w:r w:rsidR="006010ED" w:rsidRPr="00A86D34">
      <w:rPr>
        <w:rFonts w:cs="Arial"/>
        <w:b/>
        <w:szCs w:val="16"/>
      </w:rPr>
      <w:fldChar w:fldCharType="end"/>
    </w:r>
    <w:r w:rsidR="006010ED" w:rsidRPr="00A86D34">
      <w:rPr>
        <w:rFonts w:cs="Arial"/>
        <w:b/>
        <w:szCs w:val="16"/>
      </w:rPr>
      <w:t xml:space="preserve"> von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NUMPAGES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2</w:t>
    </w:r>
    <w:r w:rsidR="006010ED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B1F37D5" w14:textId="77777777" w:rsidR="00D55361" w:rsidRDefault="00D55361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DE23BEE" w14:textId="77777777" w:rsidR="00FC490E" w:rsidRDefault="00FC490E" w:rsidP="005C7C2A">
      <w:r>
        <w:separator/>
      </w:r>
    </w:p>
  </w:footnote>
  <w:footnote w:type="continuationSeparator" w:id="0">
    <w:p w14:paraId="6200D150" w14:textId="77777777" w:rsidR="00FC490E" w:rsidRDefault="00FC490E" w:rsidP="005C7C2A">
      <w:r>
        <w:continuationSeparator/>
      </w:r>
    </w:p>
  </w:footnote>
  <w:footnote w:type="continuationNotice" w:id="1">
    <w:p w14:paraId="59340DAE" w14:textId="77777777" w:rsidR="0091578E" w:rsidRDefault="0091578E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1554BA" w14:textId="77777777" w:rsidR="00D55361" w:rsidRDefault="00D55361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2F947AC1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E2</w:t>
    </w:r>
  </w:p>
  <w:p w14:paraId="588D3361" w14:textId="3064938C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01317C">
      <w:rPr>
        <w:rFonts w:cs="Arial"/>
        <w:b/>
      </w:rPr>
      <w:t>Bietergemeinschaftserklärung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8240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Grafik 7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A478BA1" w14:textId="77777777" w:rsidR="00D55361" w:rsidRDefault="00D55361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1" w15:restartNumberingAfterBreak="0">
    <w:nsid w:val="1FA076E7"/>
    <w:multiLevelType w:val="hybridMultilevel"/>
    <w:tmpl w:val="D4B60A3E"/>
    <w:lvl w:ilvl="0" w:tplc="4288E7A2">
      <w:start w:val="1"/>
      <w:numFmt w:val="bullet"/>
      <w:lvlText w:val="-"/>
      <w:lvlJc w:val="left"/>
      <w:pPr>
        <w:ind w:left="1724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44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16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88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60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32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04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76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484" w:hanging="360"/>
      </w:pPr>
      <w:rPr>
        <w:rFonts w:ascii="Wingdings" w:hAnsi="Wingdings" w:hint="default"/>
      </w:rPr>
    </w:lvl>
  </w:abstractNum>
  <w:abstractNum w:abstractNumId="2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" w15:restartNumberingAfterBreak="0">
    <w:nsid w:val="528462AA"/>
    <w:multiLevelType w:val="hybridMultilevel"/>
    <w:tmpl w:val="18B2C80C"/>
    <w:lvl w:ilvl="0" w:tplc="0407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867792121">
    <w:abstractNumId w:val="4"/>
  </w:num>
  <w:num w:numId="2" w16cid:durableId="1828982812">
    <w:abstractNumId w:val="2"/>
  </w:num>
  <w:num w:numId="3" w16cid:durableId="2083066786">
    <w:abstractNumId w:val="6"/>
  </w:num>
  <w:num w:numId="4" w16cid:durableId="1787234804">
    <w:abstractNumId w:val="0"/>
  </w:num>
  <w:num w:numId="5" w16cid:durableId="1335760484">
    <w:abstractNumId w:val="3"/>
  </w:num>
  <w:num w:numId="6" w16cid:durableId="333336574">
    <w:abstractNumId w:val="5"/>
  </w:num>
  <w:num w:numId="7" w16cid:durableId="46112085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70"/>
  <w:proofState w:spelling="clean" w:grammar="clean"/>
  <w:defaultTabStop w:val="708"/>
  <w:hyphenationZone w:val="425"/>
  <w:characterSpacingControl w:val="doNotCompress"/>
  <w:hdrShapeDefaults>
    <o:shapedefaults v:ext="edit" spidmax="55297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1317C"/>
    <w:rsid w:val="00025FBC"/>
    <w:rsid w:val="0002720D"/>
    <w:rsid w:val="0003101F"/>
    <w:rsid w:val="000372C1"/>
    <w:rsid w:val="00041262"/>
    <w:rsid w:val="00095BC3"/>
    <w:rsid w:val="000D3888"/>
    <w:rsid w:val="000D77F5"/>
    <w:rsid w:val="000F23AA"/>
    <w:rsid w:val="0013328C"/>
    <w:rsid w:val="00144A82"/>
    <w:rsid w:val="00165A40"/>
    <w:rsid w:val="00190B0A"/>
    <w:rsid w:val="001A3AA0"/>
    <w:rsid w:val="001D0662"/>
    <w:rsid w:val="002520C9"/>
    <w:rsid w:val="00296576"/>
    <w:rsid w:val="002D67E9"/>
    <w:rsid w:val="002E2EB2"/>
    <w:rsid w:val="002E51C5"/>
    <w:rsid w:val="0030069B"/>
    <w:rsid w:val="0034688E"/>
    <w:rsid w:val="0036610F"/>
    <w:rsid w:val="00374F64"/>
    <w:rsid w:val="00376A59"/>
    <w:rsid w:val="00461079"/>
    <w:rsid w:val="004C2247"/>
    <w:rsid w:val="004D10B2"/>
    <w:rsid w:val="004E408C"/>
    <w:rsid w:val="00502904"/>
    <w:rsid w:val="005256D0"/>
    <w:rsid w:val="0054329F"/>
    <w:rsid w:val="005A641D"/>
    <w:rsid w:val="005C7C2A"/>
    <w:rsid w:val="005D786C"/>
    <w:rsid w:val="006010ED"/>
    <w:rsid w:val="00624FC8"/>
    <w:rsid w:val="00660C5B"/>
    <w:rsid w:val="00692B4E"/>
    <w:rsid w:val="00697834"/>
    <w:rsid w:val="006B5269"/>
    <w:rsid w:val="006E5079"/>
    <w:rsid w:val="00716BB9"/>
    <w:rsid w:val="00740F68"/>
    <w:rsid w:val="00811A97"/>
    <w:rsid w:val="00814F22"/>
    <w:rsid w:val="00835A44"/>
    <w:rsid w:val="008B400D"/>
    <w:rsid w:val="008E1B01"/>
    <w:rsid w:val="0091578E"/>
    <w:rsid w:val="00923F1A"/>
    <w:rsid w:val="00967968"/>
    <w:rsid w:val="00990AED"/>
    <w:rsid w:val="009B2E46"/>
    <w:rsid w:val="009B4B3A"/>
    <w:rsid w:val="009D67D3"/>
    <w:rsid w:val="00A07468"/>
    <w:rsid w:val="00A24880"/>
    <w:rsid w:val="00A26CF8"/>
    <w:rsid w:val="00A36A18"/>
    <w:rsid w:val="00A521F8"/>
    <w:rsid w:val="00A731EB"/>
    <w:rsid w:val="00A767EA"/>
    <w:rsid w:val="00A90DCA"/>
    <w:rsid w:val="00A95454"/>
    <w:rsid w:val="00B349DF"/>
    <w:rsid w:val="00B507B8"/>
    <w:rsid w:val="00B8016E"/>
    <w:rsid w:val="00C2130C"/>
    <w:rsid w:val="00C27F48"/>
    <w:rsid w:val="00C41A62"/>
    <w:rsid w:val="00C86788"/>
    <w:rsid w:val="00C96806"/>
    <w:rsid w:val="00CA784B"/>
    <w:rsid w:val="00CB3286"/>
    <w:rsid w:val="00CF500F"/>
    <w:rsid w:val="00D31033"/>
    <w:rsid w:val="00D54819"/>
    <w:rsid w:val="00D55361"/>
    <w:rsid w:val="00D77A9B"/>
    <w:rsid w:val="00DA26BD"/>
    <w:rsid w:val="00DE6598"/>
    <w:rsid w:val="00E00584"/>
    <w:rsid w:val="00E0539E"/>
    <w:rsid w:val="00E1678B"/>
    <w:rsid w:val="00E46F79"/>
    <w:rsid w:val="00EE6347"/>
    <w:rsid w:val="00EF16A5"/>
    <w:rsid w:val="00EF6143"/>
    <w:rsid w:val="00F147EF"/>
    <w:rsid w:val="00F315D8"/>
    <w:rsid w:val="00F46E8F"/>
    <w:rsid w:val="00F76089"/>
    <w:rsid w:val="00F93248"/>
    <w:rsid w:val="00F93883"/>
    <w:rsid w:val="00F94858"/>
    <w:rsid w:val="00F96A0F"/>
    <w:rsid w:val="00FC49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55297"/>
    <o:shapelayout v:ext="edit">
      <o:idmap v:ext="edit" data="1"/>
    </o:shapelayout>
  </w:shapeDefaults>
  <w:decimalSymbol w:val=","/>
  <w:listSeparator w:val=";"/>
  <w14:docId w14:val="0634E2DB"/>
  <w15:chartTrackingRefBased/>
  <w15:docId w15:val="{F41C640D-50C0-4A66-86B9-A0C6ED440F3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D31033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D31033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styleId="Platzhaltertext">
    <w:name w:val="Placeholder Text"/>
    <w:basedOn w:val="Absatz-Standardschriftart"/>
    <w:uiPriority w:val="99"/>
    <w:semiHidden/>
    <w:rsid w:val="0013328C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96467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8BDD956407E4177BFAA5FC50FE8ED4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48CDA76-A20E-499D-9A25-9A4224E3CD27}"/>
      </w:docPartPr>
      <w:docPartBody>
        <w:p w:rsidR="000A7780" w:rsidRDefault="00E0731D" w:rsidP="00E0731D">
          <w:pPr>
            <w:pStyle w:val="28BDD956407E4177BFAA5FC50FE8ED4B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9D77DE6AE0594FB2A61370F7201CB7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8A49720-5BC8-459A-AA0E-73A676F57124}"/>
      </w:docPartPr>
      <w:docPartBody>
        <w:p w:rsidR="000A7780" w:rsidRDefault="00E0731D" w:rsidP="00E0731D">
          <w:pPr>
            <w:pStyle w:val="9D77DE6AE0594FB2A61370F7201CB7A3"/>
          </w:pPr>
          <w:r w:rsidRPr="005561CA">
            <w:rPr>
              <w:rStyle w:val="Platzhaltertext"/>
            </w:rPr>
            <w:t>[Titel]</w:t>
          </w:r>
        </w:p>
      </w:docPartBody>
    </w:docPart>
    <w:docPart>
      <w:docPartPr>
        <w:name w:val="C2D720BCDC4F4BD28F6298EB05BEDF1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8B06863-466D-4DFA-A0FE-B299E92D9A1B}"/>
      </w:docPartPr>
      <w:docPartBody>
        <w:p w:rsidR="00FE4DCB" w:rsidRDefault="00226B8C" w:rsidP="00226B8C">
          <w:pPr>
            <w:pStyle w:val="C2D720BCDC4F4BD28F6298EB05BEDF10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0731D"/>
    <w:rsid w:val="00095BC3"/>
    <w:rsid w:val="000A7780"/>
    <w:rsid w:val="00190B0A"/>
    <w:rsid w:val="001A3AA0"/>
    <w:rsid w:val="00226B8C"/>
    <w:rsid w:val="002E51C5"/>
    <w:rsid w:val="00437FD2"/>
    <w:rsid w:val="00660C5B"/>
    <w:rsid w:val="006E5079"/>
    <w:rsid w:val="00814F22"/>
    <w:rsid w:val="00A26CF8"/>
    <w:rsid w:val="00B4236B"/>
    <w:rsid w:val="00C96806"/>
    <w:rsid w:val="00CF500F"/>
    <w:rsid w:val="00D4352E"/>
    <w:rsid w:val="00E0731D"/>
    <w:rsid w:val="00FE4DC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226B8C"/>
    <w:rPr>
      <w:color w:val="808080"/>
    </w:rPr>
  </w:style>
  <w:style w:type="paragraph" w:customStyle="1" w:styleId="28BDD956407E4177BFAA5FC50FE8ED4B">
    <w:name w:val="28BDD956407E4177BFAA5FC50FE8ED4B"/>
    <w:rsid w:val="00E0731D"/>
  </w:style>
  <w:style w:type="paragraph" w:customStyle="1" w:styleId="9D77DE6AE0594FB2A61370F7201CB7A3">
    <w:name w:val="9D77DE6AE0594FB2A61370F7201CB7A3"/>
    <w:rsid w:val="00E0731D"/>
  </w:style>
  <w:style w:type="paragraph" w:customStyle="1" w:styleId="C2D720BCDC4F4BD28F6298EB05BEDF10">
    <w:name w:val="C2D720BCDC4F4BD28F6298EB05BEDF10"/>
    <w:rsid w:val="00226B8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ACE89472A5D9F440B0E467F70DE6E83F" ma:contentTypeVersion="0" ma:contentTypeDescription="" ma:contentTypeScope="" ma:versionID="4b343f0064f8c478abec9ec51d87cf4e">
  <xsd:schema xmlns:xsd="http://www.w3.org/2001/XMLSchema" xmlns:xs="http://www.w3.org/2001/XMLSchema" xmlns:p="http://schemas.microsoft.com/office/2006/metadata/properties" xmlns:ns2="f18553e4-0ef6-4dd1-9e08-53b2286d7b98" xmlns:ns3="1E642FD5-191B-44D8-BD4D-5410C8741889" targetNamespace="http://schemas.microsoft.com/office/2006/metadata/properties" ma:root="true" ma:fieldsID="dd2b8d9793859bc824117a4f085fa262" ns2:_="" ns3:_="">
    <xsd:import namespace="f18553e4-0ef6-4dd1-9e08-53b2286d7b98"/>
    <xsd:import namespace="1E642FD5-191B-44D8-BD4D-5410C8741889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642FD5-191B-44D8-BD4D-5410C8741889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>
          <xsd:enumeration value="Lüftungsarbeiten"/>
          <xsd:enumeration value="Gebäudeleittechnik"/>
          <xsd:enumeration value="Metallbau BS-Türen"/>
          <xsd:enumeration value="Systemtrennwände"/>
          <xsd:enumeration value="Elektroarbeiten"/>
          <xsd:enumeration value="Allgemein"/>
          <xsd:enumeration value="Fensteraustausch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1E642FD5-191B-44D8-BD4D-5410C8741889">Fensteraustausch</Vgv_Thema>
  </documentManagement>
</p:properties>
</file>

<file path=customXml/itemProps1.xml><?xml version="1.0" encoding="utf-8"?>
<ds:datastoreItem xmlns:ds="http://schemas.openxmlformats.org/officeDocument/2006/customXml" ds:itemID="{03DD5FE3-5A61-4274-929C-7B7097AA4C58}"/>
</file>

<file path=customXml/itemProps2.xml><?xml version="1.0" encoding="utf-8"?>
<ds:datastoreItem xmlns:ds="http://schemas.openxmlformats.org/officeDocument/2006/customXml" ds:itemID="{DEB97AE9-F342-4569-8C52-E63B325041FB}">
  <ds:schemaRefs>
    <ds:schemaRef ds:uri="http://schemas.microsoft.com/office/2006/customDocumentInformationPanel"/>
  </ds:schemaRefs>
</ds:datastoreItem>
</file>

<file path=customXml/itemProps3.xml><?xml version="1.0" encoding="utf-8"?>
<ds:datastoreItem xmlns:ds="http://schemas.openxmlformats.org/officeDocument/2006/customXml" ds:itemID="{B1222EDF-5E2A-4DF0-B78F-4680ECF7C00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C8DEDA7-4C01-47FF-A8FD-87AEAE4571A1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BF71D0E-A094-48EC-B028-B33D02DAA70C}">
  <ds:schemaRefs>
    <ds:schemaRef ds:uri="http://purl.org/dc/dcmitype/"/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1E642FD5-191B-44D8-BD4D-5410C8741889"/>
    <ds:schemaRef ds:uri="http://schemas.microsoft.com/office/infopath/2007/PartnerControls"/>
    <ds:schemaRef ds:uri="f18553e4-0ef6-4dd1-9e08-53b2286d7b98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324</Words>
  <Characters>2046</Characters>
  <Application>Microsoft Office Word</Application>
  <DocSecurity>0</DocSecurity>
  <Lines>17</Lines>
  <Paragraphs>4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BT02 1.OG Fensteraustausch</vt:lpstr>
    </vt:vector>
  </TitlesOfParts>
  <Company>Techniker Krankenkasse</Company>
  <LinksUpToDate>false</LinksUpToDate>
  <CharactersWithSpaces>2366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BT02 1.OG Fensteraustausch</dc:title>
  <dc:subject>26-09120</dc:subject>
  <dc:creator>Techniker Krankenkasse</dc:creator>
  <cp:keywords>Bietergemeinschaftserklärung</cp:keywords>
  <dc:description>-keine Angabe einpflegen-</dc:description>
  <cp:lastModifiedBy>Kaufmann-Focke, Christine</cp:lastModifiedBy>
  <cp:revision>17</cp:revision>
  <dcterms:created xsi:type="dcterms:W3CDTF">2024-08-05T12:30:00Z</dcterms:created>
  <dcterms:modified xsi:type="dcterms:W3CDTF">2026-04-17T12:53:00Z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0x010100E65520829C044D71A30CF51927CFE11900ACE89472A5D9F440B0E467F70DE6E83F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5;#Bietergemeinschaftserklärung|69ace796-4bd1-463f-831e-c7b83b08a026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b1dcbeb3-faca-4135-8c07-aa9a53983bc9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